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04" r:id="rId3"/>
    <p:sldId id="298" r:id="rId4"/>
    <p:sldId id="260" r:id="rId5"/>
    <p:sldId id="294" r:id="rId6"/>
    <p:sldId id="277" r:id="rId7"/>
    <p:sldId id="269" r:id="rId8"/>
    <p:sldId id="276" r:id="rId9"/>
    <p:sldId id="270" r:id="rId10"/>
    <p:sldId id="271" r:id="rId11"/>
    <p:sldId id="283" r:id="rId12"/>
    <p:sldId id="272" r:id="rId13"/>
    <p:sldId id="284" r:id="rId14"/>
    <p:sldId id="273" r:id="rId15"/>
    <p:sldId id="285" r:id="rId16"/>
    <p:sldId id="274" r:id="rId17"/>
    <p:sldId id="296" r:id="rId18"/>
    <p:sldId id="279" r:id="rId19"/>
    <p:sldId id="275" r:id="rId20"/>
    <p:sldId id="288" r:id="rId21"/>
    <p:sldId id="300" r:id="rId22"/>
    <p:sldId id="302" r:id="rId23"/>
    <p:sldId id="303" r:id="rId24"/>
    <p:sldId id="306"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41" autoAdjust="0"/>
  </p:normalViewPr>
  <p:slideViewPr>
    <p:cSldViewPr>
      <p:cViewPr varScale="1">
        <p:scale>
          <a:sx n="59" d="100"/>
          <a:sy n="59" d="100"/>
        </p:scale>
        <p:origin x="-1356" y="-78"/>
      </p:cViewPr>
      <p:guideLst>
        <p:guide orient="horz" pos="2160"/>
        <p:guide pos="2880"/>
      </p:guideLst>
    </p:cSldViewPr>
  </p:slideViewPr>
  <p:outlineViewPr>
    <p:cViewPr>
      <p:scale>
        <a:sx n="33" d="100"/>
        <a:sy n="33" d="100"/>
      </p:scale>
      <p:origin x="0" y="6744"/>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98E224-4F57-4CDC-A7CD-B0742939E5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451A161-E323-4AD9-A727-57B2C43B16BB}"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C09B2FF-4731-49C3-BBFD-334E260F219F}" type="slidenum">
              <a:rPr lang="en-US" smtClean="0"/>
              <a:pPr/>
              <a:t>12</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Sympathetic Magic</a:t>
            </a:r>
            <a:r>
              <a:rPr lang="en-US" baseline="0" dirty="0" smtClean="0"/>
              <a:t> – Influence the gods’ actions by performing the behavior they wished the gods to demonstrate. </a:t>
            </a:r>
          </a:p>
          <a:p>
            <a:pPr eaLnBrk="1" hangingPunct="1"/>
            <a:r>
              <a:rPr lang="en-US" baseline="0" dirty="0" smtClean="0"/>
              <a:t>Baal / </a:t>
            </a:r>
            <a:r>
              <a:rPr lang="en-US" baseline="0" dirty="0" err="1" smtClean="0"/>
              <a:t>Asherah</a:t>
            </a:r>
            <a:r>
              <a:rPr lang="en-US" baseline="0" dirty="0" smtClean="0"/>
              <a:t> – Mother/Mistress (believed immoral sex would cause the gods to “get together” which would ensure good harvest</a:t>
            </a:r>
          </a:p>
          <a:p>
            <a:pPr eaLnBrk="1" hangingPunct="1"/>
            <a:r>
              <a:rPr lang="en-US" baseline="0" dirty="0" smtClean="0"/>
              <a:t>- Basis of religious prostitution</a:t>
            </a:r>
          </a:p>
          <a:p>
            <a:pPr eaLnBrk="1" hangingPunct="1">
              <a:buFont typeface="Arial" charset="0"/>
              <a:buChar char="•"/>
            </a:pPr>
            <a:r>
              <a:rPr lang="en-US" baseline="0" dirty="0" smtClean="0"/>
              <a:t>http://followtherabbi.com/guide/detail/fertility-cults-of-canaan</a:t>
            </a:r>
          </a:p>
          <a:p>
            <a:pPr eaLnBrk="1" hangingPunct="1">
              <a:buFont typeface="Arial" charset="0"/>
              <a:buChar char="•"/>
            </a:pPr>
            <a:endParaRPr lang="en-US" baseline="0" dirty="0" smtClean="0"/>
          </a:p>
          <a:p>
            <a:pPr eaLnBrk="1" hangingPunct="1">
              <a:buFont typeface="Arial" charset="0"/>
              <a:buNone/>
            </a:pPr>
            <a:r>
              <a:rPr lang="en-US" baseline="0" dirty="0" smtClean="0"/>
              <a:t>Incest as a form of worship “whole family” and temple prostitutes Every imaginable kind.</a:t>
            </a:r>
          </a:p>
          <a:p>
            <a:pPr eaLnBrk="1" hangingPunct="1">
              <a:buFont typeface="Arial" charset="0"/>
              <a:buNone/>
            </a:pPr>
            <a:r>
              <a:rPr lang="en-US" baseline="0" dirty="0" smtClean="0"/>
              <a:t>* http://mccphiladelphia.com/leviticus.htm (supportive of committed homosexual relationships)</a:t>
            </a:r>
          </a:p>
          <a:p>
            <a:pPr eaLnBrk="1" hangingPunct="1"/>
            <a:endParaRPr lang="en-US" dirty="0" smtClean="0"/>
          </a:p>
          <a:p>
            <a:pPr eaLnBrk="1" hangingPunct="1"/>
            <a:endParaRPr lang="en-US" dirty="0" smtClean="0"/>
          </a:p>
          <a:p>
            <a:pPr eaLnBrk="1" hangingPunct="1"/>
            <a:r>
              <a:rPr lang="en-US" dirty="0" smtClean="0"/>
              <a:t>*http://www.theology.edu/canaan.htm</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7A048251-19A8-475D-9C59-A0B35C12DF35}" type="slidenum">
              <a:rPr lang="en-US" smtClean="0"/>
              <a:pPr/>
              <a:t>13</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6E1AE4D7-79A1-4A50-ADC5-97CA4138186E}" type="slidenum">
              <a:rPr lang="en-US" smtClean="0"/>
              <a:pPr/>
              <a:t>14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8E95E2-832E-479C-9FB5-EAC01314EE6F}" type="slidenum">
              <a:rPr lang="en-US" smtClean="0"/>
              <a:pPr/>
              <a:t>15</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F926F55-6454-4D7D-A9AB-86962E5DDEEC}" type="slidenum">
              <a:rPr lang="en-US" smtClean="0"/>
              <a:pPr/>
              <a:t>16</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BE2ABF3-8F33-457C-8AFE-DB3C40FFDE6B}" type="slidenum">
              <a:rPr lang="en-US" smtClean="0"/>
              <a:pPr/>
              <a:t>17</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1A1E2A86-3A25-436B-9BD0-0EB8C9F80CC9}" type="slidenum">
              <a:rPr lang="en-US" smtClean="0"/>
              <a:pPr/>
              <a:t>18</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507B9A2-06FF-4EB7-B299-6731BCC70513}" type="slidenum">
              <a:rPr lang="en-US" smtClean="0"/>
              <a:pPr/>
              <a:t>19</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C4B7F7C5-F1CD-418B-93D0-11C6D4B1C54A}" type="slidenum">
              <a:rPr lang="en-US" smtClean="0"/>
              <a:pPr/>
              <a:t>20</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B3D45CF-D78D-4065-8CDD-921997C89882}"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F004AB2-2A84-4A52-9D84-4124AEBADEE7}" type="slidenum">
              <a:rPr lang="en-US" smtClean="0"/>
              <a:pPr/>
              <a:t>6</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t>Storm</a:t>
            </a:r>
            <a:r>
              <a:rPr lang="en-US" baseline="0" dirty="0" smtClean="0"/>
              <a:t> god – Power / Destruction</a:t>
            </a:r>
            <a:endParaRPr lang="en-US" dirty="0" smtClean="0"/>
          </a:p>
          <a:p>
            <a:pPr eaLnBrk="1" hangingPunct="1"/>
            <a:r>
              <a:rPr lang="en-US" dirty="0" smtClean="0"/>
              <a:t>Without Covenant – Uncircumcised</a:t>
            </a:r>
          </a:p>
          <a:p>
            <a:pPr eaLnBrk="1" hangingPunct="1"/>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6EBFB4D-8B80-4AE8-A29F-49AD546DDBF6}" type="slidenum">
              <a:rPr lang="en-US" smtClean="0"/>
              <a:pPr/>
              <a:t>7</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E2F0FD3-462D-4C64-AAFE-0FCA1EBE8698}" type="slidenum">
              <a:rPr lang="en-US" smtClean="0"/>
              <a:pPr/>
              <a:t>8</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t>Pride of life: Proud</a:t>
            </a:r>
            <a:r>
              <a:rPr lang="en-US" baseline="0" dirty="0" smtClean="0"/>
              <a:t> of earthly/temporal accomplishments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94F78777-5D7D-4487-9377-37A8D2095216}" type="slidenum">
              <a:rPr lang="en-US" smtClean="0"/>
              <a:pPr/>
              <a:t>9</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752CBDE-A98C-407E-8300-85E721F85422}"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t>Also Pluralistic</a:t>
            </a:r>
            <a:r>
              <a:rPr lang="en-US" baseline="0" dirty="0" smtClean="0"/>
              <a:t> / Pantheistic</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5B26AFBC-31FF-454E-8250-4B131DF5BE01}" type="slidenum">
              <a:rPr lang="en-US" smtClean="0"/>
              <a:pPr/>
              <a:t>11</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20775" y="4797425"/>
            <a:ext cx="7772400" cy="1109663"/>
          </a:xfrm>
        </p:spPr>
        <p:txBody>
          <a:bodyPr/>
          <a:lstStyle>
            <a:lvl1pPr algn="r">
              <a:defRPr sz="4400"/>
            </a:lvl1pPr>
          </a:lstStyle>
          <a:p>
            <a:r>
              <a:rPr lang="ru-RU"/>
              <a:t>Click to edit Master title style</a:t>
            </a:r>
          </a:p>
        </p:txBody>
      </p:sp>
      <p:sp>
        <p:nvSpPr>
          <p:cNvPr id="5123" name="Rectangle 3"/>
          <p:cNvSpPr>
            <a:spLocks noGrp="1" noChangeArrowheads="1"/>
          </p:cNvSpPr>
          <p:nvPr>
            <p:ph type="subTitle" idx="1"/>
          </p:nvPr>
        </p:nvSpPr>
        <p:spPr>
          <a:xfrm>
            <a:off x="2425700" y="5900738"/>
            <a:ext cx="6400800" cy="696912"/>
          </a:xfrm>
        </p:spPr>
        <p:txBody>
          <a:bodyPr/>
          <a:lstStyle>
            <a:lvl1pPr marL="0" indent="0" algn="r">
              <a:buFontTx/>
              <a:buNone/>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99213" y="1371600"/>
            <a:ext cx="1928812" cy="5081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371600"/>
            <a:ext cx="5637213" cy="5081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371600"/>
            <a:ext cx="7718425" cy="508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981200"/>
            <a:ext cx="3744912"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1525" y="1981200"/>
            <a:ext cx="3746500"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7643813"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684213" y="1981200"/>
            <a:ext cx="7643812"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pic>
        <p:nvPicPr>
          <p:cNvPr id="4" name="Picture 3" descr="RtPLogo7.gif"/>
          <p:cNvPicPr>
            <a:picLocks noChangeAspect="1"/>
          </p:cNvPicPr>
          <p:nvPr userDrawn="1"/>
        </p:nvPicPr>
        <p:blipFill>
          <a:blip r:embed="rId15" cstate="print"/>
          <a:stretch>
            <a:fillRect/>
          </a:stretch>
        </p:blipFill>
        <p:spPr>
          <a:xfrm>
            <a:off x="6257925" y="6065291"/>
            <a:ext cx="2886075" cy="79270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4648200" cy="990600"/>
          </a:xfrm>
        </p:spPr>
        <p:txBody>
          <a:bodyPr/>
          <a:lstStyle/>
          <a:p>
            <a:pPr eaLnBrk="1" hangingPunct="1"/>
            <a:r>
              <a:rPr lang="en-US" sz="4000" b="1" dirty="0" smtClean="0">
                <a:latin typeface="Tahoma" pitchFamily="34" charset="0"/>
              </a:rPr>
              <a:t>Cultural Warfare</a:t>
            </a:r>
            <a:endParaRPr lang="ru-RU" sz="4000" b="1" dirty="0" smtClean="0">
              <a:latin typeface="Tahoma" pitchFamily="34" charset="0"/>
            </a:endParaRPr>
          </a:p>
        </p:txBody>
      </p:sp>
      <p:sp>
        <p:nvSpPr>
          <p:cNvPr id="16387" name="Rectangle 3"/>
          <p:cNvSpPr>
            <a:spLocks noGrp="1" noChangeArrowheads="1"/>
          </p:cNvSpPr>
          <p:nvPr>
            <p:ph type="subTitle" idx="1"/>
          </p:nvPr>
        </p:nvSpPr>
        <p:spPr>
          <a:xfrm>
            <a:off x="304800" y="762001"/>
            <a:ext cx="4244975" cy="1111250"/>
          </a:xfrm>
        </p:spPr>
        <p:txBody>
          <a:bodyPr/>
          <a:lstStyle/>
          <a:p>
            <a:pPr eaLnBrk="1" hangingPunct="1"/>
            <a:r>
              <a:rPr lang="en-US" sz="3200" b="1" dirty="0" smtClean="0"/>
              <a:t>Deuteronomy 7:1-3</a:t>
            </a:r>
          </a:p>
          <a:p>
            <a:pPr eaLnBrk="1" hangingPunct="1"/>
            <a:r>
              <a:rPr lang="en-US" sz="3200" b="1" dirty="0" smtClean="0"/>
              <a:t>Rodney </a:t>
            </a:r>
            <a:r>
              <a:rPr lang="en-US" sz="3200" b="1" dirty="0" smtClean="0"/>
              <a:t>Hall</a:t>
            </a:r>
            <a:endParaRPr lang="ru-RU"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3200" dirty="0" smtClean="0"/>
              <a:t>Amorites</a:t>
            </a:r>
          </a:p>
        </p:txBody>
      </p:sp>
      <p:sp>
        <p:nvSpPr>
          <p:cNvPr id="32770" name="Rectangle 3"/>
          <p:cNvSpPr>
            <a:spLocks noGrp="1" noChangeArrowheads="1"/>
          </p:cNvSpPr>
          <p:nvPr>
            <p:ph type="body" idx="1"/>
          </p:nvPr>
        </p:nvSpPr>
        <p:spPr/>
        <p:txBody>
          <a:bodyPr/>
          <a:lstStyle/>
          <a:p>
            <a:pPr eaLnBrk="1" hangingPunct="1"/>
            <a:r>
              <a:rPr lang="en-US" b="1" dirty="0" smtClean="0"/>
              <a:t>“Mountain Dwellers” – “Renowned”</a:t>
            </a:r>
          </a:p>
          <a:p>
            <a:pPr lvl="1" eaLnBrk="1" hangingPunct="1"/>
            <a:r>
              <a:rPr lang="en-US" b="0" dirty="0" smtClean="0"/>
              <a:t>Moon God “sin” / Astrology</a:t>
            </a:r>
          </a:p>
          <a:p>
            <a:pPr lvl="1" eaLnBrk="1" hangingPunct="1"/>
            <a:r>
              <a:rPr lang="en-US" b="0" dirty="0" smtClean="0"/>
              <a:t>Obsessed </a:t>
            </a:r>
            <a:r>
              <a:rPr lang="en-US" b="0" dirty="0" smtClean="0"/>
              <a:t>with fame, glory and power</a:t>
            </a:r>
          </a:p>
          <a:p>
            <a:pPr lvl="1" eaLnBrk="1" hangingPunct="1"/>
            <a:r>
              <a:rPr lang="en-US" b="0" dirty="0" smtClean="0"/>
              <a:t>Giant</a:t>
            </a:r>
            <a:endParaRPr lang="en-US" b="0" dirty="0" smtClean="0"/>
          </a:p>
          <a:p>
            <a:pPr lvl="1" eaLnBrk="1" hangingPunct="1"/>
            <a:r>
              <a:rPr lang="en-US" b="0" dirty="0" smtClean="0"/>
              <a:t>Control</a:t>
            </a:r>
            <a:endParaRPr lang="en-US" b="0" dirty="0" smtClean="0"/>
          </a:p>
          <a:p>
            <a:pPr lvl="1" eaLnBrk="1" hangingPunct="1"/>
            <a:r>
              <a:rPr lang="en-US" b="0" dirty="0" smtClean="0"/>
              <a:t>Witchcraft </a:t>
            </a:r>
            <a:r>
              <a:rPr lang="en-US" b="0" dirty="0" smtClean="0"/>
              <a:t>&amp; Impure </a:t>
            </a:r>
            <a:r>
              <a:rPr lang="en-US" b="0" dirty="0" smtClean="0"/>
              <a:t>Mysteries (secret)</a:t>
            </a:r>
            <a:endParaRPr lang="en-US" b="0" dirty="0" smtClean="0"/>
          </a:p>
        </p:txBody>
      </p:sp>
      <p:pic>
        <p:nvPicPr>
          <p:cNvPr id="32771" name="Picture 4"/>
          <p:cNvPicPr>
            <a:picLocks noChangeAspect="1" noChangeArrowheads="1"/>
          </p:cNvPicPr>
          <p:nvPr/>
        </p:nvPicPr>
        <p:blipFill>
          <a:blip r:embed="rId3" cstate="print"/>
          <a:srcRect/>
          <a:stretch>
            <a:fillRect/>
          </a:stretch>
        </p:blipFill>
        <p:spPr bwMode="auto">
          <a:xfrm>
            <a:off x="2895600" y="4724400"/>
            <a:ext cx="3200400" cy="17859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z="3200" dirty="0" smtClean="0"/>
              <a:t>Amorites</a:t>
            </a:r>
            <a:endParaRPr lang="en-US" sz="3200" dirty="0" smtClean="0"/>
          </a:p>
        </p:txBody>
      </p:sp>
      <p:sp>
        <p:nvSpPr>
          <p:cNvPr id="34818" name="Rectangle 3"/>
          <p:cNvSpPr>
            <a:spLocks noGrp="1" noChangeArrowheads="1"/>
          </p:cNvSpPr>
          <p:nvPr>
            <p:ph type="body" idx="1"/>
          </p:nvPr>
        </p:nvSpPr>
        <p:spPr/>
        <p:txBody>
          <a:bodyPr/>
          <a:lstStyle/>
          <a:p>
            <a:pPr marL="0" indent="0" eaLnBrk="1" hangingPunct="1">
              <a:lnSpc>
                <a:spcPct val="80000"/>
              </a:lnSpc>
              <a:buFontTx/>
              <a:buNone/>
            </a:pPr>
            <a:r>
              <a:rPr lang="en-US" sz="3200" dirty="0" smtClean="0"/>
              <a:t>“Those who lived high and mighty he knocked off their high horse. He used the city built on the hill as fill for the marshes.” </a:t>
            </a:r>
            <a:r>
              <a:rPr lang="en-US" sz="2000" dirty="0" smtClean="0"/>
              <a:t>Isaiah </a:t>
            </a:r>
            <a:r>
              <a:rPr lang="en-US" sz="2000" dirty="0" smtClean="0"/>
              <a:t>26:5 </a:t>
            </a:r>
            <a:r>
              <a:rPr lang="en-US" sz="2000" dirty="0" smtClean="0"/>
              <a:t>(MSG)</a:t>
            </a:r>
          </a:p>
          <a:p>
            <a:pPr marL="0" indent="0" eaLnBrk="1" hangingPunct="1">
              <a:lnSpc>
                <a:spcPct val="80000"/>
              </a:lnSpc>
              <a:buFontTx/>
              <a:buNone/>
            </a:pPr>
            <a:r>
              <a:rPr lang="en-US" sz="3200" baseline="30000" dirty="0" smtClean="0"/>
              <a:t> </a:t>
            </a:r>
            <a:r>
              <a:rPr lang="en-US" sz="3200" dirty="0" smtClean="0"/>
              <a:t/>
            </a:r>
            <a:br>
              <a:rPr lang="en-US" sz="3200" dirty="0" smtClean="0"/>
            </a:br>
            <a:r>
              <a:rPr lang="en-US" sz="3200" dirty="0" smtClean="0"/>
              <a:t>“Take no part in the unfruitful works of darkness, but instead expose them.”</a:t>
            </a:r>
          </a:p>
          <a:p>
            <a:pPr marL="0" indent="0" algn="r" eaLnBrk="1" hangingPunct="1">
              <a:lnSpc>
                <a:spcPct val="80000"/>
              </a:lnSpc>
              <a:buFontTx/>
              <a:buNone/>
            </a:pPr>
            <a:r>
              <a:rPr lang="en-US" sz="2000" dirty="0" smtClean="0"/>
              <a:t>Ephesians </a:t>
            </a:r>
            <a:r>
              <a:rPr lang="en-US" sz="2000" dirty="0" smtClean="0"/>
              <a:t>5:11 (NRSV)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3200" dirty="0" smtClean="0"/>
              <a:t>Canaanites</a:t>
            </a:r>
          </a:p>
        </p:txBody>
      </p:sp>
      <p:sp>
        <p:nvSpPr>
          <p:cNvPr id="36866" name="Rectangle 3"/>
          <p:cNvSpPr>
            <a:spLocks noGrp="1" noChangeArrowheads="1"/>
          </p:cNvSpPr>
          <p:nvPr>
            <p:ph type="body" idx="1"/>
          </p:nvPr>
        </p:nvSpPr>
        <p:spPr/>
        <p:txBody>
          <a:bodyPr/>
          <a:lstStyle/>
          <a:p>
            <a:pPr eaLnBrk="1" hangingPunct="1"/>
            <a:r>
              <a:rPr lang="en-US" b="1" dirty="0" smtClean="0"/>
              <a:t>“Lowlands People”</a:t>
            </a:r>
          </a:p>
          <a:p>
            <a:pPr lvl="1" eaLnBrk="1" hangingPunct="1"/>
            <a:r>
              <a:rPr lang="en-US" b="0" dirty="0" smtClean="0"/>
              <a:t>Pantheistic Worship / Idols</a:t>
            </a:r>
          </a:p>
          <a:p>
            <a:pPr lvl="1" eaLnBrk="1" hangingPunct="1"/>
            <a:r>
              <a:rPr lang="en-US" b="0" dirty="0" smtClean="0"/>
              <a:t>Sought approval of others</a:t>
            </a:r>
          </a:p>
          <a:p>
            <a:pPr lvl="1" eaLnBrk="1" hangingPunct="1"/>
            <a:r>
              <a:rPr lang="en-US" b="0" dirty="0" smtClean="0"/>
              <a:t>Deviant S</a:t>
            </a:r>
            <a:r>
              <a:rPr lang="en-US" b="0" dirty="0" smtClean="0"/>
              <a:t>ex</a:t>
            </a:r>
          </a:p>
          <a:p>
            <a:pPr lvl="1" eaLnBrk="1" hangingPunct="1"/>
            <a:r>
              <a:rPr lang="en-US" b="0" dirty="0" smtClean="0"/>
              <a:t>Violence</a:t>
            </a:r>
          </a:p>
          <a:p>
            <a:pPr lvl="1" eaLnBrk="1" hangingPunct="1"/>
            <a:r>
              <a:rPr lang="en-US" b="0" dirty="0" smtClean="0"/>
              <a:t>Child Sacrifice</a:t>
            </a:r>
            <a:endParaRPr lang="en-US" b="0" dirty="0" smtClean="0"/>
          </a:p>
        </p:txBody>
      </p:sp>
      <p:pic>
        <p:nvPicPr>
          <p:cNvPr id="36867" name="Picture 4"/>
          <p:cNvPicPr>
            <a:picLocks noChangeAspect="1" noChangeArrowheads="1"/>
          </p:cNvPicPr>
          <p:nvPr/>
        </p:nvPicPr>
        <p:blipFill>
          <a:blip r:embed="rId3" cstate="print"/>
          <a:srcRect/>
          <a:stretch>
            <a:fillRect/>
          </a:stretch>
        </p:blipFill>
        <p:spPr bwMode="auto">
          <a:xfrm>
            <a:off x="3505200" y="4267200"/>
            <a:ext cx="1617663" cy="2057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z="3200" dirty="0" err="1" smtClean="0"/>
              <a:t>Cannanites</a:t>
            </a:r>
            <a:endParaRPr lang="en-US" sz="3200" dirty="0" smtClean="0"/>
          </a:p>
        </p:txBody>
      </p:sp>
      <p:sp>
        <p:nvSpPr>
          <p:cNvPr id="38914" name="Rectangle 3"/>
          <p:cNvSpPr>
            <a:spLocks noGrp="1" noChangeArrowheads="1"/>
          </p:cNvSpPr>
          <p:nvPr>
            <p:ph type="body" idx="1"/>
          </p:nvPr>
        </p:nvSpPr>
        <p:spPr/>
        <p:txBody>
          <a:bodyPr/>
          <a:lstStyle/>
          <a:p>
            <a:pPr marL="0" indent="0" eaLnBrk="1" hangingPunct="1">
              <a:lnSpc>
                <a:spcPct val="90000"/>
              </a:lnSpc>
              <a:buFontTx/>
              <a:buNone/>
            </a:pPr>
            <a:r>
              <a:rPr lang="en-US" sz="2400" dirty="0" smtClean="0"/>
              <a:t>“Surely </a:t>
            </a:r>
            <a:r>
              <a:rPr lang="en-US" sz="2400" dirty="0" smtClean="0"/>
              <a:t>you know that the people who do wrong will not inherit God’s kingdom. Do not be fooled. Those who sin sexually, worship idols, take part in adultery, those who are male prostitutes, or men who have sexual relations with other men, those who steal, are greedy, get drunk, lie about others, or rob—these people will not inherit God’s kingdom. </a:t>
            </a:r>
            <a:r>
              <a:rPr lang="en-US" sz="2400" dirty="0" smtClean="0"/>
              <a:t>”  </a:t>
            </a:r>
            <a:endParaRPr lang="en-US" sz="2400" dirty="0" smtClean="0"/>
          </a:p>
          <a:p>
            <a:pPr marL="0" indent="0" algn="r" eaLnBrk="1" hangingPunct="1">
              <a:lnSpc>
                <a:spcPct val="90000"/>
              </a:lnSpc>
              <a:buFontTx/>
              <a:buNone/>
            </a:pPr>
            <a:r>
              <a:rPr lang="en-US" sz="2400" b="1" baseline="30000" dirty="0" smtClean="0"/>
              <a:t>1 Corinthians 6:9 (NCV) </a:t>
            </a:r>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3200" dirty="0" err="1" smtClean="0"/>
              <a:t>Perizzites</a:t>
            </a:r>
            <a:endParaRPr lang="en-US" sz="3200" dirty="0" smtClean="0"/>
          </a:p>
        </p:txBody>
      </p:sp>
      <p:sp>
        <p:nvSpPr>
          <p:cNvPr id="40962" name="Rectangle 3"/>
          <p:cNvSpPr>
            <a:spLocks noGrp="1" noChangeArrowheads="1"/>
          </p:cNvSpPr>
          <p:nvPr>
            <p:ph type="body" idx="1"/>
          </p:nvPr>
        </p:nvSpPr>
        <p:spPr/>
        <p:txBody>
          <a:bodyPr/>
          <a:lstStyle/>
          <a:p>
            <a:pPr eaLnBrk="1" hangingPunct="1"/>
            <a:r>
              <a:rPr lang="en-US" b="1" dirty="0" smtClean="0"/>
              <a:t>“Village Dwellers”</a:t>
            </a:r>
          </a:p>
          <a:p>
            <a:pPr lvl="1" eaLnBrk="1" hangingPunct="1"/>
            <a:r>
              <a:rPr lang="en-US" b="0" dirty="0" smtClean="0"/>
              <a:t>Towns Without Walls</a:t>
            </a:r>
          </a:p>
          <a:p>
            <a:pPr lvl="1" eaLnBrk="1" hangingPunct="1"/>
            <a:r>
              <a:rPr lang="en-US" b="0" dirty="0" smtClean="0"/>
              <a:t>No Boundaries</a:t>
            </a:r>
            <a:endParaRPr lang="en-US" b="0" dirty="0" smtClean="0"/>
          </a:p>
          <a:p>
            <a:pPr lvl="1" eaLnBrk="1" hangingPunct="1"/>
            <a:r>
              <a:rPr lang="en-US" b="0" dirty="0" smtClean="0"/>
              <a:t>Lazy</a:t>
            </a:r>
          </a:p>
          <a:p>
            <a:pPr lvl="1" eaLnBrk="1" hangingPunct="1"/>
            <a:r>
              <a:rPr lang="en-US" b="0" dirty="0" smtClean="0"/>
              <a:t>Short-sighted</a:t>
            </a:r>
            <a:endParaRPr lang="en-US" b="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3200" smtClean="0"/>
              <a:t>Perizzites</a:t>
            </a:r>
          </a:p>
        </p:txBody>
      </p:sp>
      <p:sp>
        <p:nvSpPr>
          <p:cNvPr id="43010" name="Rectangle 3"/>
          <p:cNvSpPr>
            <a:spLocks noGrp="1" noChangeArrowheads="1"/>
          </p:cNvSpPr>
          <p:nvPr>
            <p:ph type="body" idx="1"/>
          </p:nvPr>
        </p:nvSpPr>
        <p:spPr>
          <a:xfrm>
            <a:off x="684213" y="1981200"/>
            <a:ext cx="8078787" cy="4471988"/>
          </a:xfrm>
        </p:spPr>
        <p:txBody>
          <a:bodyPr/>
          <a:lstStyle/>
          <a:p>
            <a:pPr marL="0" indent="0" eaLnBrk="1" hangingPunct="1">
              <a:lnSpc>
                <a:spcPct val="90000"/>
              </a:lnSpc>
              <a:buFontTx/>
              <a:buNone/>
            </a:pPr>
            <a:r>
              <a:rPr lang="en-US" sz="3600" dirty="0" smtClean="0"/>
              <a:t/>
            </a:r>
            <a:br>
              <a:rPr lang="en-US" sz="3600" dirty="0" smtClean="0"/>
            </a:br>
            <a:r>
              <a:rPr lang="en-US" sz="3600" dirty="0" smtClean="0"/>
              <a:t>“A </a:t>
            </a:r>
            <a:r>
              <a:rPr lang="en-US" sz="3600" dirty="0" smtClean="0"/>
              <a:t>person without self-control is like a city with broken-down walls</a:t>
            </a:r>
            <a:r>
              <a:rPr lang="en-US" sz="3600" dirty="0" smtClean="0"/>
              <a:t>.”</a:t>
            </a:r>
            <a:r>
              <a:rPr lang="en-US" sz="2000" dirty="0" smtClean="0"/>
              <a:t>Pr 25:28 (NLT)</a:t>
            </a:r>
          </a:p>
          <a:p>
            <a:pPr marL="0" indent="0" eaLnBrk="1" hangingPunct="1">
              <a:lnSpc>
                <a:spcPct val="90000"/>
              </a:lnSpc>
              <a:buFontTx/>
              <a:buNone/>
            </a:pPr>
            <a:endParaRPr lang="en-US" sz="2000" dirty="0" smtClean="0"/>
          </a:p>
          <a:p>
            <a:pPr marL="0" indent="0" eaLnBrk="1" hangingPunct="1">
              <a:lnSpc>
                <a:spcPct val="90000"/>
              </a:lnSpc>
              <a:buFontTx/>
              <a:buNone/>
            </a:pPr>
            <a:r>
              <a:rPr lang="en-US" sz="3600" dirty="0" smtClean="0"/>
              <a:t>“Where </a:t>
            </a:r>
            <a:r>
              <a:rPr lang="en-US" sz="3600" dirty="0" smtClean="0"/>
              <a:t>there is no prophecy, the people cast off restraint, but happy are those who keep the </a:t>
            </a:r>
            <a:r>
              <a:rPr lang="en-US" sz="3600" dirty="0" smtClean="0"/>
              <a:t>law. </a:t>
            </a:r>
            <a:r>
              <a:rPr lang="en-US" sz="2000" dirty="0" smtClean="0"/>
              <a:t>Pr </a:t>
            </a:r>
            <a:r>
              <a:rPr lang="en-US" sz="2000" dirty="0" smtClean="0"/>
              <a:t>29:18 (NRSV) </a:t>
            </a:r>
          </a:p>
          <a:p>
            <a:pPr marL="0" indent="0" eaLnBrk="1" hangingPunct="1">
              <a:lnSpc>
                <a:spcPct val="90000"/>
              </a:lnSpc>
              <a:buFontTx/>
              <a:buNone/>
            </a:pPr>
            <a:endParaRPr lang="en-US" sz="2000" dirty="0" smtClean="0"/>
          </a:p>
          <a:p>
            <a:pPr marL="0" indent="0" eaLnBrk="1" hangingPunct="1">
              <a:lnSpc>
                <a:spcPct val="90000"/>
              </a:lnSpc>
              <a:buFontTx/>
              <a:buNone/>
            </a:pPr>
            <a:r>
              <a:rPr lang="en-US" sz="2000" dirty="0" smtClean="0"/>
              <a:t> </a:t>
            </a:r>
            <a:endParaRPr lang="en-US" sz="3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3200" dirty="0" err="1" smtClean="0"/>
              <a:t>Hivites</a:t>
            </a:r>
            <a:endParaRPr lang="en-US" sz="3200" dirty="0" smtClean="0"/>
          </a:p>
        </p:txBody>
      </p:sp>
      <p:sp>
        <p:nvSpPr>
          <p:cNvPr id="45058" name="Rectangle 3"/>
          <p:cNvSpPr>
            <a:spLocks noGrp="1" noChangeArrowheads="1"/>
          </p:cNvSpPr>
          <p:nvPr>
            <p:ph type="body" idx="1"/>
          </p:nvPr>
        </p:nvSpPr>
        <p:spPr/>
        <p:txBody>
          <a:bodyPr/>
          <a:lstStyle/>
          <a:p>
            <a:pPr eaLnBrk="1" hangingPunct="1"/>
            <a:r>
              <a:rPr lang="en-US" sz="3200" b="1" dirty="0" smtClean="0"/>
              <a:t>“Living in the Village”</a:t>
            </a:r>
          </a:p>
          <a:p>
            <a:pPr lvl="1" eaLnBrk="1" hangingPunct="1"/>
            <a:r>
              <a:rPr lang="en-US" sz="2800" b="0" dirty="0" smtClean="0"/>
              <a:t>Unable to resist (</a:t>
            </a:r>
            <a:r>
              <a:rPr lang="en-US" sz="2800" b="0" dirty="0" err="1" smtClean="0"/>
              <a:t>unwalled</a:t>
            </a:r>
            <a:r>
              <a:rPr lang="en-US" sz="2800" b="0" dirty="0" smtClean="0"/>
              <a:t>)</a:t>
            </a:r>
          </a:p>
          <a:p>
            <a:pPr lvl="1" eaLnBrk="1" hangingPunct="1"/>
            <a:r>
              <a:rPr lang="en-US" sz="2800" b="0" dirty="0" smtClean="0"/>
              <a:t>Short sighted</a:t>
            </a:r>
            <a:endParaRPr lang="en-US" sz="2800" b="0" dirty="0" smtClean="0"/>
          </a:p>
          <a:p>
            <a:pPr lvl="1" eaLnBrk="1" hangingPunct="1"/>
            <a:r>
              <a:rPr lang="en-US" sz="2800" b="0" dirty="0" smtClean="0"/>
              <a:t>Instant / Immediate Gratification / Pleasure</a:t>
            </a:r>
            <a:endParaRPr lang="en-US" sz="2800" b="0" dirty="0" smtClean="0"/>
          </a:p>
          <a:p>
            <a:pPr lvl="1" eaLnBrk="1" hangingPunct="1"/>
            <a:r>
              <a:rPr lang="en-US" sz="2800" b="0" dirty="0" smtClean="0"/>
              <a:t>Deceit </a:t>
            </a:r>
            <a:r>
              <a:rPr lang="en-US" sz="2800" b="0" dirty="0" smtClean="0"/>
              <a:t>/ </a:t>
            </a:r>
            <a:r>
              <a:rPr lang="en-US" sz="2800" b="0" dirty="0" smtClean="0"/>
              <a:t>Lies</a:t>
            </a:r>
            <a:endParaRPr lang="en-US" sz="2800" b="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200" smtClean="0"/>
              <a:t>Hivites</a:t>
            </a:r>
          </a:p>
        </p:txBody>
      </p:sp>
      <p:sp>
        <p:nvSpPr>
          <p:cNvPr id="47106" name="Rectangle 3"/>
          <p:cNvSpPr>
            <a:spLocks noGrp="1" noChangeArrowheads="1"/>
          </p:cNvSpPr>
          <p:nvPr>
            <p:ph type="body" idx="1"/>
          </p:nvPr>
        </p:nvSpPr>
        <p:spPr/>
        <p:txBody>
          <a:bodyPr/>
          <a:lstStyle/>
          <a:p>
            <a:r>
              <a:rPr lang="en-US" dirty="0" smtClean="0"/>
              <a:t>You </a:t>
            </a:r>
            <a:r>
              <a:rPr lang="en-US" dirty="0" smtClean="0"/>
              <a:t>should know this, Timothy, that in the last days there will be very difficult times. </a:t>
            </a:r>
            <a:r>
              <a:rPr lang="en-US" dirty="0" smtClean="0"/>
              <a:t>For </a:t>
            </a:r>
            <a:r>
              <a:rPr lang="en-US" dirty="0" smtClean="0"/>
              <a:t>people will love only themselves and their </a:t>
            </a:r>
            <a:r>
              <a:rPr lang="en-US" dirty="0" smtClean="0"/>
              <a:t>money… </a:t>
            </a:r>
            <a:r>
              <a:rPr lang="en-US" dirty="0" smtClean="0"/>
              <a:t>and love pleasure rather than God. </a:t>
            </a:r>
            <a:r>
              <a:rPr lang="en-US" dirty="0" smtClean="0"/>
              <a:t>They </a:t>
            </a:r>
            <a:r>
              <a:rPr lang="en-US" dirty="0" smtClean="0"/>
              <a:t>will act religious, but they will reject the power that could make them godly. Stay away from people like that! </a:t>
            </a:r>
            <a:r>
              <a:rPr lang="en-US" sz="1800" dirty="0" smtClean="0"/>
              <a:t>Pr </a:t>
            </a:r>
            <a:r>
              <a:rPr lang="en-US" sz="1800" dirty="0" smtClean="0"/>
              <a:t>25:28 (NLT)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z="3200" smtClean="0"/>
              <a:t>Hivites</a:t>
            </a:r>
          </a:p>
        </p:txBody>
      </p:sp>
      <p:sp>
        <p:nvSpPr>
          <p:cNvPr id="51202" name="Rectangle 3"/>
          <p:cNvSpPr>
            <a:spLocks noGrp="1" noChangeArrowheads="1"/>
          </p:cNvSpPr>
          <p:nvPr>
            <p:ph type="body" idx="1"/>
          </p:nvPr>
        </p:nvSpPr>
        <p:spPr/>
        <p:txBody>
          <a:bodyPr/>
          <a:lstStyle/>
          <a:p>
            <a:pPr marL="0" indent="0" eaLnBrk="1" hangingPunct="1">
              <a:buFontTx/>
              <a:buNone/>
            </a:pPr>
            <a:r>
              <a:rPr lang="en-US" dirty="0" smtClean="0"/>
              <a:t/>
            </a:r>
            <a:br>
              <a:rPr lang="en-US" dirty="0" smtClean="0"/>
            </a:br>
            <a:r>
              <a:rPr lang="en-US" dirty="0" smtClean="0"/>
              <a:t>“I consider that the sufferings of this present time are not worth comparing with the glory about to be revealed to us.”</a:t>
            </a:r>
          </a:p>
          <a:p>
            <a:pPr marL="0" indent="0" algn="r" eaLnBrk="1" hangingPunct="1">
              <a:buFontTx/>
              <a:buNone/>
            </a:pPr>
            <a:r>
              <a:rPr lang="en-US" b="1" baseline="30000" dirty="0" smtClean="0"/>
              <a:t>Romans 8:18 (NRSV) </a:t>
            </a:r>
            <a:endParaRPr lang="en-US" b="1" baseline="30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z="3200" dirty="0" err="1" smtClean="0"/>
              <a:t>Jebusites</a:t>
            </a:r>
            <a:endParaRPr lang="en-US" sz="3200" dirty="0" smtClean="0"/>
          </a:p>
        </p:txBody>
      </p:sp>
      <p:sp>
        <p:nvSpPr>
          <p:cNvPr id="53250" name="Rectangle 3"/>
          <p:cNvSpPr>
            <a:spLocks noGrp="1" noChangeArrowheads="1"/>
          </p:cNvSpPr>
          <p:nvPr>
            <p:ph type="body" idx="1"/>
          </p:nvPr>
        </p:nvSpPr>
        <p:spPr/>
        <p:txBody>
          <a:bodyPr/>
          <a:lstStyle/>
          <a:p>
            <a:pPr eaLnBrk="1" hangingPunct="1"/>
            <a:r>
              <a:rPr lang="en-US" b="1" dirty="0" smtClean="0"/>
              <a:t>“Threshers” – “Kings / Lords”</a:t>
            </a:r>
          </a:p>
          <a:p>
            <a:pPr lvl="1" eaLnBrk="1" hangingPunct="1"/>
            <a:r>
              <a:rPr lang="en-US" b="0" dirty="0" smtClean="0"/>
              <a:t>Legalistic</a:t>
            </a:r>
          </a:p>
          <a:p>
            <a:pPr lvl="1" eaLnBrk="1" hangingPunct="1"/>
            <a:r>
              <a:rPr lang="en-US" b="0" dirty="0" smtClean="0"/>
              <a:t>Spiritual Control / Abuse</a:t>
            </a:r>
          </a:p>
          <a:p>
            <a:pPr lvl="1" eaLnBrk="1" hangingPunct="1"/>
            <a:r>
              <a:rPr lang="en-US" b="0" dirty="0" smtClean="0"/>
              <a:t>War </a:t>
            </a:r>
            <a:r>
              <a:rPr lang="en-US" b="0" dirty="0" smtClean="0"/>
              <a:t>Like / Threatening</a:t>
            </a:r>
          </a:p>
          <a:p>
            <a:pPr lvl="1" eaLnBrk="1" hangingPunct="1"/>
            <a:r>
              <a:rPr lang="en-US" b="0" dirty="0" smtClean="0"/>
              <a:t>Held Jerusalem (</a:t>
            </a:r>
            <a:r>
              <a:rPr lang="en-US" b="0" dirty="0" err="1" smtClean="0"/>
              <a:t>Jebu</a:t>
            </a:r>
            <a:r>
              <a:rPr lang="en-US" b="0" dirty="0" smtClean="0"/>
              <a:t>)</a:t>
            </a:r>
          </a:p>
          <a:p>
            <a:pPr lvl="1" eaLnBrk="1" hangingPunct="1"/>
            <a:r>
              <a:rPr lang="en-US" b="0" dirty="0" smtClean="0"/>
              <a:t>Yasser Arafat and other PLO leaders have claimed to be descendents of the </a:t>
            </a:r>
            <a:r>
              <a:rPr lang="en-US" b="0" dirty="0" err="1" smtClean="0"/>
              <a:t>Jebusites</a:t>
            </a:r>
            <a:endParaRPr lang="en-US" b="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RestoreThePaths.com</a:t>
            </a:r>
            <a:endParaRPr lang="en-US" dirty="0"/>
          </a:p>
        </p:txBody>
      </p:sp>
      <p:sp>
        <p:nvSpPr>
          <p:cNvPr id="3" name="Content Placeholder 2"/>
          <p:cNvSpPr>
            <a:spLocks noGrp="1"/>
          </p:cNvSpPr>
          <p:nvPr>
            <p:ph idx="1"/>
          </p:nvPr>
        </p:nvSpPr>
        <p:spPr/>
        <p:txBody>
          <a:bodyPr/>
          <a:lstStyle/>
          <a:p>
            <a:r>
              <a:rPr lang="en-US" dirty="0" smtClean="0"/>
              <a:t>Facebook.com/</a:t>
            </a:r>
            <a:r>
              <a:rPr lang="en-US" dirty="0" err="1" smtClean="0"/>
              <a:t>RestoreThePaths</a:t>
            </a:r>
            <a:endParaRPr lang="en-US" dirty="0" smtClean="0"/>
          </a:p>
          <a:p>
            <a:r>
              <a:rPr lang="en-US" dirty="0" smtClean="0"/>
              <a:t>Twitter: @</a:t>
            </a:r>
            <a:r>
              <a:rPr lang="en-US" dirty="0" err="1" smtClean="0"/>
              <a:t>RestoreThePaths</a:t>
            </a:r>
            <a:endParaRPr lang="en-US" dirty="0" smtClean="0"/>
          </a:p>
          <a:p>
            <a:pPr lvl="1"/>
            <a:r>
              <a:rPr lang="en-US" dirty="0" smtClean="0"/>
              <a:t>Devotionals</a:t>
            </a:r>
          </a:p>
          <a:p>
            <a:pPr lvl="1"/>
            <a:r>
              <a:rPr lang="en-US" dirty="0" smtClean="0"/>
              <a:t>Downloads</a:t>
            </a:r>
          </a:p>
          <a:p>
            <a:pPr lvl="2"/>
            <a:r>
              <a:rPr lang="en-US" dirty="0" smtClean="0"/>
              <a:t>This Slide Presentation</a:t>
            </a:r>
          </a:p>
          <a:p>
            <a:pPr lvl="2"/>
            <a:r>
              <a:rPr lang="en-US" dirty="0" smtClean="0"/>
              <a:t>Enemies of the Promise</a:t>
            </a:r>
          </a:p>
          <a:p>
            <a:pPr lvl="1"/>
            <a:r>
              <a:rPr lang="en-US" dirty="0" smtClean="0"/>
              <a:t>More</a:t>
            </a:r>
            <a:endParaRPr lang="en-US" dirty="0"/>
          </a:p>
        </p:txBody>
      </p:sp>
      <p:sp>
        <p:nvSpPr>
          <p:cNvPr id="4" name="Rectangle 3"/>
          <p:cNvSpPr/>
          <p:nvPr/>
        </p:nvSpPr>
        <p:spPr>
          <a:xfrm rot="18879564">
            <a:off x="4429287" y="3132796"/>
            <a:ext cx="4948115"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Brand NEW!</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z="3200" smtClean="0"/>
              <a:t>Jebusites</a:t>
            </a:r>
          </a:p>
        </p:txBody>
      </p:sp>
      <p:sp>
        <p:nvSpPr>
          <p:cNvPr id="55298" name="Rectangle 3"/>
          <p:cNvSpPr>
            <a:spLocks noGrp="1" noChangeArrowheads="1"/>
          </p:cNvSpPr>
          <p:nvPr>
            <p:ph type="body" idx="1"/>
          </p:nvPr>
        </p:nvSpPr>
        <p:spPr/>
        <p:txBody>
          <a:bodyPr/>
          <a:lstStyle/>
          <a:p>
            <a:pPr marL="0" indent="0" eaLnBrk="1" hangingPunct="1">
              <a:buFontTx/>
              <a:buNone/>
            </a:pPr>
            <a:r>
              <a:rPr lang="en-US" sz="3200" dirty="0" smtClean="0"/>
              <a:t>“Do not lord it over those in your charge, but be examples to the flock.”</a:t>
            </a:r>
          </a:p>
          <a:p>
            <a:pPr marL="0" indent="0" algn="r" eaLnBrk="1" hangingPunct="1">
              <a:buFontTx/>
              <a:buNone/>
            </a:pPr>
            <a:r>
              <a:rPr lang="en-US" sz="3200" baseline="30000" dirty="0" smtClean="0"/>
              <a:t>1 Peter 5:3 (NRSV)</a:t>
            </a:r>
          </a:p>
          <a:p>
            <a:pPr marL="0" indent="0" algn="r" eaLnBrk="1" hangingPunct="1">
              <a:buFontTx/>
              <a:buNone/>
            </a:pPr>
            <a:endParaRPr lang="en-US" sz="3200" baseline="30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There is an us and a them</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 am not afraid that the people called Pentecostals should ever cease to exist... But I am afraid that they will survive only as an empty shell of what they once were, having a form of religion but without power. This is inevitable - unless - they hang on desperately to the Word of God with passion, and discipline which they demonstrated in the beginning.” - </a:t>
            </a:r>
            <a:r>
              <a:rPr lang="en-US" sz="1800" dirty="0" smtClean="0"/>
              <a:t>paraphrase of John Wesley for us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3600" dirty="0" smtClean="0"/>
              <a:t>"Teach me your ways, O LORD, that I may live according to your truth! Grant me purity of heart, so that I may honor you." </a:t>
            </a:r>
            <a:r>
              <a:rPr lang="en-US" sz="2000" dirty="0" smtClean="0"/>
              <a:t>Ps 86:11 (NLT)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581400"/>
            <a:ext cx="7643812" cy="1981200"/>
          </a:xfrm>
        </p:spPr>
        <p:txBody>
          <a:bodyPr/>
          <a:lstStyle/>
          <a:p>
            <a:r>
              <a:rPr lang="en-US" dirty="0" smtClean="0"/>
              <a:t>RestoreThePaths.com</a:t>
            </a:r>
          </a:p>
          <a:p>
            <a:r>
              <a:rPr lang="en-US" dirty="0" smtClean="0"/>
              <a:t>Facebook.com/</a:t>
            </a:r>
            <a:r>
              <a:rPr lang="en-US" dirty="0" err="1" smtClean="0"/>
              <a:t>RestoreThePaths</a:t>
            </a:r>
            <a:endParaRPr lang="en-US" dirty="0" smtClean="0"/>
          </a:p>
          <a:p>
            <a:r>
              <a:rPr lang="en-US" dirty="0" smtClean="0"/>
              <a:t>Twitter: @</a:t>
            </a:r>
            <a:r>
              <a:rPr lang="en-US" dirty="0" err="1" smtClean="0"/>
              <a:t>RestoreThePaths</a:t>
            </a:r>
            <a:endParaRPr lang="en-US" dirty="0" smtClean="0"/>
          </a:p>
          <a:p>
            <a:r>
              <a:rPr lang="en-US" dirty="0" smtClean="0"/>
              <a:t>Rodney@RestoreThePaths.com</a:t>
            </a:r>
          </a:p>
        </p:txBody>
      </p:sp>
      <p:pic>
        <p:nvPicPr>
          <p:cNvPr id="5" name="Picture 4" descr="RtPLogo7.png"/>
          <p:cNvPicPr>
            <a:picLocks noChangeAspect="1"/>
          </p:cNvPicPr>
          <p:nvPr/>
        </p:nvPicPr>
        <p:blipFill>
          <a:blip r:embed="rId2" cstate="print"/>
          <a:stretch>
            <a:fillRect/>
          </a:stretch>
        </p:blipFill>
        <p:spPr>
          <a:xfrm>
            <a:off x="457200" y="1371600"/>
            <a:ext cx="7848600" cy="21557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Real Danger</a:t>
            </a:r>
            <a:endParaRPr lang="en-US" dirty="0"/>
          </a:p>
        </p:txBody>
      </p:sp>
      <p:sp>
        <p:nvSpPr>
          <p:cNvPr id="5" name="Text Placeholder 4"/>
          <p:cNvSpPr>
            <a:spLocks noGrp="1"/>
          </p:cNvSpPr>
          <p:nvPr>
            <p:ph type="body" idx="1"/>
          </p:nvPr>
        </p:nvSpPr>
        <p:spPr/>
        <p:txBody>
          <a:bodyPr/>
          <a:lstStyle/>
          <a:p>
            <a:r>
              <a:rPr lang="en-US" dirty="0" smtClean="0"/>
              <a:t>Cultural Warfare</a:t>
            </a:r>
          </a:p>
        </p:txBody>
      </p:sp>
      <p:sp>
        <p:nvSpPr>
          <p:cNvPr id="6" name="Rectangle 5"/>
          <p:cNvSpPr/>
          <p:nvPr/>
        </p:nvSpPr>
        <p:spPr>
          <a:xfrm>
            <a:off x="1600200" y="5334000"/>
            <a:ext cx="7167283" cy="523220"/>
          </a:xfrm>
          <a:prstGeom prst="rect">
            <a:avLst/>
          </a:prstGeom>
        </p:spPr>
        <p:txBody>
          <a:bodyPr wrap="none">
            <a:spAutoFit/>
          </a:bodyPr>
          <a:lstStyle/>
          <a:p>
            <a:pPr eaLnBrk="1" hangingPunct="1"/>
            <a:r>
              <a:rPr lang="en-US" sz="2800" b="1" dirty="0" smtClean="0"/>
              <a:t> We will be looking at Deuteronomy </a:t>
            </a:r>
            <a:r>
              <a:rPr lang="en-US" sz="2800" b="1" dirty="0" smtClean="0"/>
              <a:t>7:1-3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title"/>
          </p:nvPr>
        </p:nvSpPr>
        <p:spPr/>
        <p:txBody>
          <a:bodyPr/>
          <a:lstStyle/>
          <a:p>
            <a:pPr eaLnBrk="1" hangingPunct="1"/>
            <a:r>
              <a:rPr lang="en-US" sz="3200" b="1" dirty="0" smtClean="0"/>
              <a:t>Deuteronomy 7:1 - 3 </a:t>
            </a:r>
            <a:r>
              <a:rPr lang="en-US" sz="3200" b="1" dirty="0" smtClean="0"/>
              <a:t>(MSG</a:t>
            </a:r>
            <a:r>
              <a:rPr lang="en-US" sz="3200" b="1" dirty="0" smtClean="0"/>
              <a:t>)</a:t>
            </a:r>
          </a:p>
        </p:txBody>
      </p:sp>
      <p:sp>
        <p:nvSpPr>
          <p:cNvPr id="20482" name="Rectangle 6"/>
          <p:cNvSpPr>
            <a:spLocks noGrp="1" noChangeArrowheads="1"/>
          </p:cNvSpPr>
          <p:nvPr>
            <p:ph type="body" idx="1"/>
          </p:nvPr>
        </p:nvSpPr>
        <p:spPr/>
        <p:txBody>
          <a:bodyPr/>
          <a:lstStyle/>
          <a:p>
            <a:pPr marL="0" indent="0" eaLnBrk="1" hangingPunct="1">
              <a:buFontTx/>
              <a:buNone/>
            </a:pPr>
            <a:r>
              <a:rPr lang="en-US" sz="2400" baseline="30000" dirty="0" smtClean="0"/>
              <a:t>1</a:t>
            </a:r>
            <a:r>
              <a:rPr lang="en-US" sz="2400" dirty="0" smtClean="0"/>
              <a:t>When God, your God, brings you into the country that you are about to enter and take over, he will clear out the superpowers that were there before you: the Hittite, the </a:t>
            </a:r>
            <a:r>
              <a:rPr lang="en-US" sz="2400" dirty="0" err="1" smtClean="0"/>
              <a:t>Girgashite</a:t>
            </a:r>
            <a:r>
              <a:rPr lang="en-US" sz="2400" dirty="0" smtClean="0"/>
              <a:t>, the Amorite, the Canaanite, the </a:t>
            </a:r>
            <a:r>
              <a:rPr lang="en-US" sz="2400" dirty="0" err="1" smtClean="0"/>
              <a:t>Perizzite</a:t>
            </a:r>
            <a:r>
              <a:rPr lang="en-US" sz="2400" dirty="0" smtClean="0"/>
              <a:t>, the </a:t>
            </a:r>
            <a:r>
              <a:rPr lang="en-US" sz="2400" dirty="0" err="1" smtClean="0"/>
              <a:t>Hivite</a:t>
            </a:r>
            <a:r>
              <a:rPr lang="en-US" sz="2400" dirty="0" smtClean="0"/>
              <a:t>, and the </a:t>
            </a:r>
            <a:r>
              <a:rPr lang="en-US" sz="2400" dirty="0" err="1" smtClean="0"/>
              <a:t>Jebusite</a:t>
            </a:r>
            <a:r>
              <a:rPr lang="en-US" sz="2400" dirty="0" smtClean="0"/>
              <a:t>. Those seven nations are all bigger and stronger than you are.  </a:t>
            </a:r>
            <a:r>
              <a:rPr lang="en-US" sz="2400" baseline="30000" dirty="0" smtClean="0"/>
              <a:t>2</a:t>
            </a:r>
            <a:r>
              <a:rPr lang="en-US" sz="2400" dirty="0" smtClean="0"/>
              <a:t>God, your God, will turn them over to you and you will conquer them. You must completely destroy them, offering them up as a holy destruction to God.  Don’t make a treaty with them.  Don’t let them off in any 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z="3200" dirty="0" smtClean="0"/>
              <a:t>God Says </a:t>
            </a:r>
            <a:r>
              <a:rPr lang="en-US" sz="2000" dirty="0" smtClean="0"/>
              <a:t>(Deuteronomy 7)</a:t>
            </a:r>
            <a:endParaRPr lang="en-US" sz="3200" dirty="0" smtClean="0"/>
          </a:p>
        </p:txBody>
      </p:sp>
      <p:sp>
        <p:nvSpPr>
          <p:cNvPr id="172035" name="Rectangle 3"/>
          <p:cNvSpPr>
            <a:spLocks noGrp="1" noChangeArrowheads="1"/>
          </p:cNvSpPr>
          <p:nvPr>
            <p:ph type="body" idx="1"/>
          </p:nvPr>
        </p:nvSpPr>
        <p:spPr/>
        <p:txBody>
          <a:bodyPr/>
          <a:lstStyle/>
          <a:p>
            <a:r>
              <a:rPr lang="en-US" sz="4000" dirty="0" smtClean="0"/>
              <a:t>Don’t Partner</a:t>
            </a:r>
          </a:p>
          <a:p>
            <a:r>
              <a:rPr lang="en-US" sz="4000" dirty="0" smtClean="0"/>
              <a:t>Purge Religious Artifacts</a:t>
            </a:r>
          </a:p>
          <a:p>
            <a:r>
              <a:rPr lang="en-US" sz="4000" dirty="0" smtClean="0"/>
              <a:t>You are “Set-Apart”</a:t>
            </a:r>
          </a:p>
          <a:p>
            <a:r>
              <a:rPr lang="en-US" sz="4000" dirty="0" smtClean="0"/>
              <a:t>God Rewards</a:t>
            </a:r>
            <a:endParaRPr lang="en-US" sz="4000" dirty="0" smtClean="0"/>
          </a:p>
          <a:p>
            <a:r>
              <a:rPr lang="en-US" sz="4000" dirty="0" smtClean="0"/>
              <a:t>Obedience </a:t>
            </a:r>
            <a:r>
              <a:rPr lang="en-US" sz="4000" dirty="0" smtClean="0">
                <a:sym typeface="Wingdings" pitchFamily="2" charset="2"/>
              </a:rPr>
              <a:t> </a:t>
            </a:r>
            <a:r>
              <a:rPr lang="en-US" sz="4000" dirty="0" smtClean="0">
                <a:sym typeface="Wingdings" pitchFamily="2" charset="2"/>
              </a:rPr>
              <a:t>Prosperity</a:t>
            </a:r>
            <a:endParaRPr lang="en-US" sz="4000" dirty="0" smtClean="0">
              <a:sym typeface="Wingdings" pitchFamily="2"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3200" smtClean="0"/>
              <a:t>Hittites</a:t>
            </a:r>
          </a:p>
        </p:txBody>
      </p:sp>
      <p:sp>
        <p:nvSpPr>
          <p:cNvPr id="22530" name="Rectangle 3"/>
          <p:cNvSpPr>
            <a:spLocks noGrp="1" noChangeArrowheads="1"/>
          </p:cNvSpPr>
          <p:nvPr>
            <p:ph type="body" idx="1"/>
          </p:nvPr>
        </p:nvSpPr>
        <p:spPr>
          <a:xfrm>
            <a:off x="684213" y="1981200"/>
            <a:ext cx="6021387" cy="4471988"/>
          </a:xfrm>
        </p:spPr>
        <p:txBody>
          <a:bodyPr/>
          <a:lstStyle/>
          <a:p>
            <a:pPr eaLnBrk="1" hangingPunct="1"/>
            <a:r>
              <a:rPr lang="en-US" sz="3200" b="1" dirty="0" smtClean="0"/>
              <a:t>“Sons of Terror”</a:t>
            </a:r>
          </a:p>
          <a:p>
            <a:pPr lvl="1" eaLnBrk="1" hangingPunct="1"/>
            <a:r>
              <a:rPr lang="en-US" sz="2800" b="0" dirty="0" smtClean="0"/>
              <a:t>“Storm God”</a:t>
            </a:r>
          </a:p>
          <a:p>
            <a:pPr lvl="2" eaLnBrk="1" hangingPunct="1"/>
            <a:r>
              <a:rPr lang="en-US" sz="2800" dirty="0" smtClean="0"/>
              <a:t>Also gods of conquered nations (Polytheistic)</a:t>
            </a:r>
          </a:p>
          <a:p>
            <a:pPr lvl="1" eaLnBrk="1" hangingPunct="1"/>
            <a:r>
              <a:rPr lang="en-US" sz="2800" b="0" dirty="0" smtClean="0"/>
              <a:t>Weapons: Fear &amp; Terror</a:t>
            </a:r>
          </a:p>
          <a:p>
            <a:pPr lvl="1" eaLnBrk="1" hangingPunct="1"/>
            <a:r>
              <a:rPr lang="en-US" sz="2800" b="0" dirty="0" smtClean="0"/>
              <a:t>Goal: Depression &amp; Discouragement</a:t>
            </a:r>
          </a:p>
          <a:p>
            <a:pPr lvl="1" eaLnBrk="1" hangingPunct="1"/>
            <a:r>
              <a:rPr lang="en-US" sz="2800" b="0" dirty="0" smtClean="0"/>
              <a:t>Loved War</a:t>
            </a:r>
            <a:endParaRPr lang="en-US" sz="2800" b="0" dirty="0" smtClean="0"/>
          </a:p>
        </p:txBody>
      </p:sp>
      <p:pic>
        <p:nvPicPr>
          <p:cNvPr id="22531" name="Picture 4"/>
          <p:cNvPicPr>
            <a:picLocks noChangeAspect="1" noChangeArrowheads="1"/>
          </p:cNvPicPr>
          <p:nvPr/>
        </p:nvPicPr>
        <p:blipFill>
          <a:blip r:embed="rId3" cstate="print"/>
          <a:srcRect/>
          <a:stretch>
            <a:fillRect/>
          </a:stretch>
        </p:blipFill>
        <p:spPr bwMode="auto">
          <a:xfrm>
            <a:off x="6629400" y="2133600"/>
            <a:ext cx="1851025" cy="2705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200" smtClean="0"/>
              <a:t>Hittites</a:t>
            </a:r>
          </a:p>
        </p:txBody>
      </p:sp>
      <p:sp>
        <p:nvSpPr>
          <p:cNvPr id="24578" name="Rectangle 3"/>
          <p:cNvSpPr>
            <a:spLocks noGrp="1" noChangeArrowheads="1"/>
          </p:cNvSpPr>
          <p:nvPr>
            <p:ph type="body" idx="1"/>
          </p:nvPr>
        </p:nvSpPr>
        <p:spPr/>
        <p:txBody>
          <a:bodyPr/>
          <a:lstStyle/>
          <a:p>
            <a:pPr marL="0" indent="0" eaLnBrk="1" hangingPunct="1">
              <a:lnSpc>
                <a:spcPct val="90000"/>
              </a:lnSpc>
              <a:buFontTx/>
              <a:buNone/>
            </a:pPr>
            <a:r>
              <a:rPr lang="en-US" sz="3200" baseline="30000" dirty="0" smtClean="0"/>
              <a:t>“</a:t>
            </a:r>
            <a:r>
              <a:rPr lang="en-US" sz="3200" dirty="0" smtClean="0"/>
              <a:t>God </a:t>
            </a:r>
            <a:r>
              <a:rPr lang="en-US" sz="3200" dirty="0" smtClean="0"/>
              <a:t>did not give us a spirit of cowardice, but rather a spirit of power and of love and of self-discipline.” </a:t>
            </a:r>
            <a:r>
              <a:rPr lang="en-US" sz="3200" dirty="0" smtClean="0"/>
              <a:t> </a:t>
            </a:r>
            <a:r>
              <a:rPr lang="en-US" sz="3200" baseline="-25000" dirty="0" smtClean="0"/>
              <a:t>(</a:t>
            </a:r>
            <a:r>
              <a:rPr lang="en-US" sz="3200" baseline="-25000" dirty="0" smtClean="0"/>
              <a:t>2 Tim1:6-7 NRSV)</a:t>
            </a:r>
            <a:endParaRPr lang="en-US" sz="3200" baseline="-25000" dirty="0" smtClean="0"/>
          </a:p>
          <a:p>
            <a:pPr marL="0" indent="0" eaLnBrk="1" hangingPunct="1">
              <a:lnSpc>
                <a:spcPct val="90000"/>
              </a:lnSpc>
              <a:buFontTx/>
              <a:buNone/>
            </a:pPr>
            <a:endParaRPr lang="en-US" sz="3200" baseline="30000" dirty="0" smtClean="0"/>
          </a:p>
          <a:p>
            <a:pPr marL="0" indent="0" eaLnBrk="1" hangingPunct="1">
              <a:lnSpc>
                <a:spcPct val="90000"/>
              </a:lnSpc>
              <a:buFontTx/>
              <a:buNone/>
            </a:pPr>
            <a:r>
              <a:rPr lang="en-US" sz="3200" dirty="0" smtClean="0"/>
              <a:t>“</a:t>
            </a:r>
            <a:r>
              <a:rPr lang="en-US" sz="3200" dirty="0" smtClean="0"/>
              <a:t>There is salvation in no one else, for there is no other name under heaven given among mortals by which we must be saved.” </a:t>
            </a:r>
            <a:r>
              <a:rPr lang="en-US" sz="3200" baseline="-25000" dirty="0" smtClean="0"/>
              <a:t>Acts 4:12 (NRSV) </a:t>
            </a:r>
            <a:endParaRPr lang="en-US" sz="3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3200" dirty="0" err="1" smtClean="0"/>
              <a:t>Girgashites</a:t>
            </a:r>
            <a:r>
              <a:rPr lang="en-US" sz="3200" dirty="0" smtClean="0"/>
              <a:t> </a:t>
            </a:r>
          </a:p>
        </p:txBody>
      </p:sp>
      <p:sp>
        <p:nvSpPr>
          <p:cNvPr id="26626" name="Rectangle 3"/>
          <p:cNvSpPr>
            <a:spLocks noGrp="1" noChangeArrowheads="1"/>
          </p:cNvSpPr>
          <p:nvPr>
            <p:ph type="body" idx="1"/>
          </p:nvPr>
        </p:nvSpPr>
        <p:spPr/>
        <p:txBody>
          <a:bodyPr/>
          <a:lstStyle/>
          <a:p>
            <a:pPr eaLnBrk="1" hangingPunct="1"/>
            <a:r>
              <a:rPr lang="en-US" sz="3200" b="1" dirty="0" smtClean="0"/>
              <a:t>“Clay Soil Dwellers”</a:t>
            </a:r>
          </a:p>
          <a:p>
            <a:pPr lvl="1" eaLnBrk="1" hangingPunct="1"/>
            <a:r>
              <a:rPr lang="en-US" sz="2800" b="0" dirty="0" smtClean="0"/>
              <a:t>Fleshly / Earthly </a:t>
            </a:r>
            <a:r>
              <a:rPr lang="en-US" sz="2800" b="0" dirty="0" smtClean="0"/>
              <a:t>Focus</a:t>
            </a:r>
            <a:endParaRPr lang="en-US" sz="2800" b="0" dirty="0" smtClean="0"/>
          </a:p>
          <a:p>
            <a:pPr lvl="1" eaLnBrk="1" hangingPunct="1"/>
            <a:r>
              <a:rPr lang="en-US" sz="2800" b="0" dirty="0" smtClean="0"/>
              <a:t>Lacked Spiritual Sight (</a:t>
            </a:r>
            <a:r>
              <a:rPr lang="en-US" sz="2800" b="0" dirty="0" smtClean="0">
                <a:sym typeface="Wingdings" pitchFamily="2" charset="2"/>
              </a:rPr>
              <a:t>Faith)</a:t>
            </a:r>
            <a:endParaRPr lang="en-US" sz="2800" b="0" dirty="0" smtClean="0">
              <a:sym typeface="Wingdings" pitchFamily="2" charset="2"/>
            </a:endParaRPr>
          </a:p>
          <a:p>
            <a:pPr lvl="1" eaLnBrk="1" hangingPunct="1"/>
            <a:r>
              <a:rPr lang="en-US" sz="2800" b="0" dirty="0" smtClean="0">
                <a:sym typeface="Wingdings" pitchFamily="2" charset="2"/>
              </a:rPr>
              <a:t>Corrupt / Immoral</a:t>
            </a:r>
            <a:endParaRPr lang="en-US" sz="2800" b="0" dirty="0" smtClean="0">
              <a:sym typeface="Wingdings" pitchFamily="2" charset="2"/>
            </a:endParaRPr>
          </a:p>
          <a:p>
            <a:pPr lvl="1" eaLnBrk="1" hangingPunct="1"/>
            <a:r>
              <a:rPr lang="en-US" sz="2800" b="0" dirty="0" smtClean="0">
                <a:sym typeface="Wingdings" pitchFamily="2" charset="2"/>
              </a:rPr>
              <a:t>Pride of </a:t>
            </a:r>
            <a:r>
              <a:rPr lang="en-US" sz="2800" b="0" dirty="0" smtClean="0">
                <a:sym typeface="Wingdings" pitchFamily="2" charset="2"/>
              </a:rPr>
              <a:t>Life</a:t>
            </a:r>
          </a:p>
          <a:p>
            <a:pPr lvl="1" eaLnBrk="1" hangingPunct="1"/>
            <a:r>
              <a:rPr lang="en-US" sz="2800" b="0" dirty="0" smtClean="0">
                <a:sym typeface="Wingdings" pitchFamily="2" charset="2"/>
              </a:rPr>
              <a:t>Little Compromises</a:t>
            </a:r>
            <a:endParaRPr lang="en-US" sz="2800" b="0" dirty="0" smtClean="0">
              <a:sym typeface="Wingdings" pitchFamily="2" charset="2"/>
            </a:endParaRPr>
          </a:p>
          <a:p>
            <a:pPr lvl="1" eaLnBrk="1" hangingPunct="1"/>
            <a:r>
              <a:rPr lang="en-US" sz="2800" b="0" dirty="0" smtClean="0">
                <a:sym typeface="Wingdings" pitchFamily="2" charset="2"/>
              </a:rPr>
              <a:t>Hated God’s </a:t>
            </a:r>
            <a:r>
              <a:rPr lang="en-US" sz="2800" b="0" dirty="0" smtClean="0">
                <a:sym typeface="Wingdings" pitchFamily="2" charset="2"/>
              </a:rPr>
              <a:t>people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z="3200" dirty="0" err="1" smtClean="0"/>
              <a:t>Girgashites</a:t>
            </a:r>
            <a:r>
              <a:rPr lang="en-US" sz="3200" dirty="0" smtClean="0"/>
              <a:t> </a:t>
            </a:r>
          </a:p>
        </p:txBody>
      </p:sp>
      <p:sp>
        <p:nvSpPr>
          <p:cNvPr id="28674" name="Rectangle 3"/>
          <p:cNvSpPr>
            <a:spLocks noGrp="1" noChangeArrowheads="1"/>
          </p:cNvSpPr>
          <p:nvPr>
            <p:ph type="body" idx="1"/>
          </p:nvPr>
        </p:nvSpPr>
        <p:spPr/>
        <p:txBody>
          <a:bodyPr/>
          <a:lstStyle/>
          <a:p>
            <a:pPr marL="0" indent="0" eaLnBrk="1" hangingPunct="1">
              <a:buFontTx/>
              <a:buNone/>
            </a:pPr>
            <a:r>
              <a:rPr lang="en-US" baseline="30000" dirty="0" smtClean="0">
                <a:sym typeface="Wingdings" pitchFamily="2" charset="2"/>
              </a:rPr>
              <a:t>“</a:t>
            </a:r>
            <a:r>
              <a:rPr lang="en-US" dirty="0" smtClean="0">
                <a:sym typeface="Wingdings" pitchFamily="2" charset="2"/>
              </a:rPr>
              <a:t>Do not love the world or the things in the world. The love of the Father is not in those who love the world;  for all that is in the world—the desire of the flesh, the desire of the eyes, the pride in riches—comes not from the Father but from the world.  And the world and its desire are passing away, but those who do the will of God live forever.” </a:t>
            </a:r>
          </a:p>
          <a:p>
            <a:pPr marL="0" indent="0" algn="r" eaLnBrk="1" hangingPunct="1">
              <a:buFontTx/>
              <a:buNone/>
            </a:pPr>
            <a:r>
              <a:rPr lang="en-US" baseline="30000" dirty="0" smtClean="0">
                <a:sym typeface="Wingdings" pitchFamily="2" charset="2"/>
              </a:rPr>
              <a:t>1 John 2:15 - 17 (NRSV) </a:t>
            </a:r>
            <a:r>
              <a:rPr lang="en-US" dirty="0" smtClean="0">
                <a:sym typeface="Wingdings" pitchFamily="2" charset="2"/>
              </a:rPr>
              <a:t/>
            </a:r>
            <a:br>
              <a:rPr lang="en-US" dirty="0" smtClean="0">
                <a:sym typeface="Wingdings" pitchFamily="2" charset="2"/>
              </a:rPr>
            </a:br>
            <a:endParaRPr lang="en-US" dirty="0" smtClean="0">
              <a:sym typeface="Wingdings" pitchFamily="2" charset="2"/>
            </a:endParaRPr>
          </a:p>
        </p:txBody>
      </p:sp>
    </p:spTree>
  </p:cSld>
  <p:clrMapOvr>
    <a:masterClrMapping/>
  </p:clrMapOvr>
</p:sld>
</file>

<file path=ppt/theme/theme1.xml><?xml version="1.0" encoding="utf-8"?>
<a:theme xmlns:a="http://schemas.openxmlformats.org/drawingml/2006/main" name="template">
  <a:themeElements>
    <a:clrScheme name="template 3">
      <a:dk1>
        <a:srgbClr val="000000"/>
      </a:dk1>
      <a:lt1>
        <a:srgbClr val="FFFFFF"/>
      </a:lt1>
      <a:dk2>
        <a:srgbClr val="800000"/>
      </a:dk2>
      <a:lt2>
        <a:srgbClr val="808080"/>
      </a:lt2>
      <a:accent1>
        <a:srgbClr val="B1DEFF"/>
      </a:accent1>
      <a:accent2>
        <a:srgbClr val="FF0000"/>
      </a:accent2>
      <a:accent3>
        <a:srgbClr val="FFFFFF"/>
      </a:accent3>
      <a:accent4>
        <a:srgbClr val="000000"/>
      </a:accent4>
      <a:accent5>
        <a:srgbClr val="D5ECFF"/>
      </a:accent5>
      <a:accent6>
        <a:srgbClr val="E70000"/>
      </a:accent6>
      <a:hlink>
        <a:srgbClr val="CC6600"/>
      </a:hlink>
      <a:folHlink>
        <a:srgbClr val="FF66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800000"/>
        </a:dk2>
        <a:lt2>
          <a:srgbClr val="808080"/>
        </a:lt2>
        <a:accent1>
          <a:srgbClr val="FFFF99"/>
        </a:accent1>
        <a:accent2>
          <a:srgbClr val="FF0000"/>
        </a:accent2>
        <a:accent3>
          <a:srgbClr val="FFFFFF"/>
        </a:accent3>
        <a:accent4>
          <a:srgbClr val="000000"/>
        </a:accent4>
        <a:accent5>
          <a:srgbClr val="FFFFCA"/>
        </a:accent5>
        <a:accent6>
          <a:srgbClr val="E70000"/>
        </a:accent6>
        <a:hlink>
          <a:srgbClr val="CC6600"/>
        </a:hlink>
        <a:folHlink>
          <a:srgbClr val="FF6600"/>
        </a:folHlink>
      </a:clrScheme>
      <a:clrMap bg1="lt1" tx1="dk1" bg2="lt2" tx2="dk2" accent1="accent1" accent2="accent2" accent3="accent3" accent4="accent4" accent5="accent5" accent6="accent6" hlink="hlink" folHlink="folHlink"/>
    </a:extraClrScheme>
    <a:extraClrScheme>
      <a:clrScheme name="template 2">
        <a:dk1>
          <a:srgbClr val="5F5F5F"/>
        </a:dk1>
        <a:lt1>
          <a:srgbClr val="FFFFFF"/>
        </a:lt1>
        <a:dk2>
          <a:srgbClr val="800000"/>
        </a:dk2>
        <a:lt2>
          <a:srgbClr val="808080"/>
        </a:lt2>
        <a:accent1>
          <a:srgbClr val="B2B2B2"/>
        </a:accent1>
        <a:accent2>
          <a:srgbClr val="FF0000"/>
        </a:accent2>
        <a:accent3>
          <a:srgbClr val="FFFFFF"/>
        </a:accent3>
        <a:accent4>
          <a:srgbClr val="505050"/>
        </a:accent4>
        <a:accent5>
          <a:srgbClr val="D5D5D5"/>
        </a:accent5>
        <a:accent6>
          <a:srgbClr val="E70000"/>
        </a:accent6>
        <a:hlink>
          <a:srgbClr val="CC6600"/>
        </a:hlink>
        <a:folHlink>
          <a:srgbClr val="FF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800000"/>
        </a:dk2>
        <a:lt2>
          <a:srgbClr val="808080"/>
        </a:lt2>
        <a:accent1>
          <a:srgbClr val="B1DEFF"/>
        </a:accent1>
        <a:accent2>
          <a:srgbClr val="FF0000"/>
        </a:accent2>
        <a:accent3>
          <a:srgbClr val="FFFFFF"/>
        </a:accent3>
        <a:accent4>
          <a:srgbClr val="000000"/>
        </a:accent4>
        <a:accent5>
          <a:srgbClr val="D5ECFF"/>
        </a:accent5>
        <a:accent6>
          <a:srgbClr val="E70000"/>
        </a:accent6>
        <a:hlink>
          <a:srgbClr val="CC66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TotalTime>
  <Words>796</Words>
  <Application>Microsoft Office PowerPoint</Application>
  <PresentationFormat>On-screen Show (4:3)</PresentationFormat>
  <Paragraphs>137</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Tahoma</vt:lpstr>
      <vt:lpstr>Wingdings</vt:lpstr>
      <vt:lpstr>template</vt:lpstr>
      <vt:lpstr>Cultural Warfare</vt:lpstr>
      <vt:lpstr>RestoreThePaths.com</vt:lpstr>
      <vt:lpstr>The Real Danger</vt:lpstr>
      <vt:lpstr>Deuteronomy 7:1 - 3 (MSG)</vt:lpstr>
      <vt:lpstr>God Says (Deuteronomy 7)</vt:lpstr>
      <vt:lpstr>Hittites</vt:lpstr>
      <vt:lpstr>Hittites</vt:lpstr>
      <vt:lpstr>Girgashites </vt:lpstr>
      <vt:lpstr>Girgashites </vt:lpstr>
      <vt:lpstr>Amorites</vt:lpstr>
      <vt:lpstr>Amorites</vt:lpstr>
      <vt:lpstr>Canaanites</vt:lpstr>
      <vt:lpstr>Cannanites</vt:lpstr>
      <vt:lpstr>Perizzites</vt:lpstr>
      <vt:lpstr>Perizzites</vt:lpstr>
      <vt:lpstr>Hivites</vt:lpstr>
      <vt:lpstr>Hivites</vt:lpstr>
      <vt:lpstr>Hivites</vt:lpstr>
      <vt:lpstr>Jebusites</vt:lpstr>
      <vt:lpstr>Jebusites</vt:lpstr>
      <vt:lpstr>There is an us and a them</vt:lpstr>
      <vt:lpstr>Slide 22</vt:lpstr>
      <vt:lpstr>Slide 23</vt:lpstr>
      <vt:lpstr>Slide 24</vt:lpstr>
    </vt:vector>
  </TitlesOfParts>
  <Company>Ondamark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Rodney D. Hall</dc:creator>
  <cp:lastModifiedBy>Rodney Hall</cp:lastModifiedBy>
  <cp:revision>105</cp:revision>
  <dcterms:created xsi:type="dcterms:W3CDTF">2009-03-01T02:22:49Z</dcterms:created>
  <dcterms:modified xsi:type="dcterms:W3CDTF">2014-11-08T05:55:23Z</dcterms:modified>
</cp:coreProperties>
</file>